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-21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A12D-E376-4D58-897B-4000345F32C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EC39D-1F01-4BCA-A27F-45554BDBD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6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C39D-1F01-4BCA-A27F-45554BDBD0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5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Pseudofaults</a:t>
            </a:r>
            <a:r>
              <a:rPr lang="en-US" dirty="0" smtClean="0"/>
              <a:t> = rift propagation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C39D-1F01-4BCA-A27F-45554BDBD0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2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5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5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9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6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2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3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3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5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8FEE-3758-4F58-8A98-638C7344F15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4BE8-69E6-4198-885C-3B20DCA4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19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Cenozoic geometry and thermal state of the </a:t>
            </a:r>
            <a:r>
              <a:rPr lang="en-US" b="1" dirty="0" err="1" smtClean="0"/>
              <a:t>subducting</a:t>
            </a:r>
            <a:r>
              <a:rPr lang="en-US" b="1" dirty="0" smtClean="0"/>
              <a:t> slabs beneath western North America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Jeff </a:t>
            </a:r>
            <a:r>
              <a:rPr lang="en-US" dirty="0" err="1" smtClean="0"/>
              <a:t>Severinghaus</a:t>
            </a:r>
            <a:r>
              <a:rPr lang="en-US" dirty="0" smtClean="0"/>
              <a:t> and Tanya Atwater</a:t>
            </a:r>
          </a:p>
          <a:p>
            <a:r>
              <a:rPr lang="en-US" sz="1900" dirty="0" smtClean="0"/>
              <a:t>University of California, Santa Barbara</a:t>
            </a:r>
          </a:p>
          <a:p>
            <a:r>
              <a:rPr lang="en-US" sz="2400" dirty="0" smtClean="0"/>
              <a:t>1990</a:t>
            </a:r>
          </a:p>
          <a:p>
            <a:endParaRPr lang="en-US" sz="2400" dirty="0"/>
          </a:p>
          <a:p>
            <a:r>
              <a:rPr lang="en-US" sz="2400" dirty="0" smtClean="0"/>
              <a:t>Presentation by James McNeil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61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/>
              <a:t>50-Ma Reconstruction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567740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00" y="914400"/>
            <a:ext cx="304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reconstruction done on a flat-earth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Indicates long, cold slab during </a:t>
            </a:r>
            <a:r>
              <a:rPr lang="en-US" dirty="0" err="1" smtClean="0"/>
              <a:t>Laramide</a:t>
            </a:r>
            <a:r>
              <a:rPr lang="en-US" dirty="0" smtClean="0"/>
              <a:t> Orogeny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Slab age </a:t>
            </a:r>
            <a:r>
              <a:rPr lang="en-US" dirty="0" smtClean="0">
                <a:sym typeface="Wingdings" pitchFamily="2" charset="2"/>
              </a:rPr>
              <a:t> 40-60 Ma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 = 2  means slab has been </a:t>
            </a:r>
            <a:r>
              <a:rPr lang="en-US" dirty="0" err="1" smtClean="0">
                <a:sym typeface="Wingdings" pitchFamily="2" charset="2"/>
              </a:rPr>
              <a:t>subducted</a:t>
            </a:r>
            <a:r>
              <a:rPr lang="en-US" dirty="0" smtClean="0">
                <a:sym typeface="Wingdings" pitchFamily="2" charset="2"/>
              </a:rPr>
              <a:t> twice as long as needed to become aseismic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34 </a:t>
            </a:r>
            <a:r>
              <a:rPr lang="en-US" dirty="0" err="1" smtClean="0"/>
              <a:t>isochron</a:t>
            </a:r>
            <a:r>
              <a:rPr lang="en-US" dirty="0" smtClean="0"/>
              <a:t> is the eastern limit of well-known crustal age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Flat-slab hypothesis cannot be ruled out for being too young and hot to reach Colorado</a:t>
            </a:r>
          </a:p>
        </p:txBody>
      </p:sp>
    </p:spTree>
    <p:extLst>
      <p:ext uri="{BB962C8B-B14F-4D97-AF65-F5344CB8AC3E}">
        <p14:creationId xmlns:p14="http://schemas.microsoft.com/office/powerpoint/2010/main" val="25374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35-Ma Reconstruction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56375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3048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Significant shortening of the slab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Possibly recorded by mid-Cenozoic westward sweep of </a:t>
            </a:r>
            <a:r>
              <a:rPr lang="en-US" dirty="0" err="1" smtClean="0"/>
              <a:t>magmatism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Slab between Pioneer and Murray fracture zones is likely already hot and weak enough to be considered a “slab gap”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Occurring 15-20 </a:t>
            </a:r>
            <a:r>
              <a:rPr lang="en-US" dirty="0" err="1" smtClean="0"/>
              <a:t>m.y</a:t>
            </a:r>
            <a:r>
              <a:rPr lang="en-US" dirty="0" smtClean="0"/>
              <a:t>. before proposed “slab window”</a:t>
            </a:r>
          </a:p>
          <a:p>
            <a:pPr lvl="1"/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 values up to 5-10 within a few hundred km of the coast</a:t>
            </a:r>
          </a:p>
        </p:txBody>
      </p:sp>
      <p:sp>
        <p:nvSpPr>
          <p:cNvPr id="3" name="Rectangle 2"/>
          <p:cNvSpPr/>
          <p:nvPr/>
        </p:nvSpPr>
        <p:spPr>
          <a:xfrm rot="19715239">
            <a:off x="6188527" y="4008145"/>
            <a:ext cx="533400" cy="574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76600" y="4295330"/>
            <a:ext cx="2895600" cy="6576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0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30-Ma Reconstruction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566173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00" y="25146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Slab between Murray and Pioneer fracture zones is broken free of the </a:t>
            </a:r>
            <a:r>
              <a:rPr lang="en-US" dirty="0" err="1" smtClean="0"/>
              <a:t>Farallon</a:t>
            </a:r>
            <a:r>
              <a:rPr lang="en-US" dirty="0" smtClean="0"/>
              <a:t> plate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Farallon</a:t>
            </a:r>
            <a:r>
              <a:rPr lang="en-US" dirty="0" smtClean="0"/>
              <a:t> plate breaks into Monterey (MT) and </a:t>
            </a:r>
            <a:r>
              <a:rPr lang="en-US" dirty="0" err="1" smtClean="0"/>
              <a:t>Arguello</a:t>
            </a:r>
            <a:r>
              <a:rPr lang="en-US" dirty="0" smtClean="0"/>
              <a:t> (AR) plates</a:t>
            </a:r>
          </a:p>
        </p:txBody>
      </p:sp>
      <p:sp>
        <p:nvSpPr>
          <p:cNvPr id="6" name="Rectangle 5"/>
          <p:cNvSpPr/>
          <p:nvPr/>
        </p:nvSpPr>
        <p:spPr>
          <a:xfrm rot="19725336">
            <a:off x="5968589" y="3948060"/>
            <a:ext cx="339641" cy="679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20-Ma Reconstruction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563331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00" y="220980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MT and AR slabs are short and no slab formed to the north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Slab section just south of the Mendocino fracture zone was </a:t>
            </a:r>
            <a:r>
              <a:rPr lang="en-US" dirty="0" err="1" smtClean="0"/>
              <a:t>subducted</a:t>
            </a:r>
            <a:r>
              <a:rPr lang="en-US" dirty="0" smtClean="0"/>
              <a:t> 30-50 times longer than needed to become aseismic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Cannot be distinguished from asthenosphere</a:t>
            </a:r>
          </a:p>
        </p:txBody>
      </p:sp>
      <p:sp>
        <p:nvSpPr>
          <p:cNvPr id="3" name="Oval 2"/>
          <p:cNvSpPr/>
          <p:nvPr/>
        </p:nvSpPr>
        <p:spPr>
          <a:xfrm>
            <a:off x="5727192" y="3971544"/>
            <a:ext cx="441960" cy="466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10-Ma Reconstruction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5644612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00" y="30480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Southern triple junction jumped south at 12 Ma shutting off </a:t>
            </a:r>
            <a:r>
              <a:rPr lang="en-US" dirty="0" err="1" smtClean="0"/>
              <a:t>subduction</a:t>
            </a:r>
            <a:r>
              <a:rPr lang="en-US" dirty="0" smtClean="0"/>
              <a:t> along Baja California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0-Ma Reconstruction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0200"/>
            <a:ext cx="580312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28600" y="3429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Inferred thermal state at present</a:t>
            </a:r>
          </a:p>
        </p:txBody>
      </p:sp>
    </p:spTree>
    <p:extLst>
      <p:ext uri="{BB962C8B-B14F-4D97-AF65-F5344CB8AC3E}">
        <p14:creationId xmlns:p14="http://schemas.microsoft.com/office/powerpoint/2010/main" val="18404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Reconstructions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99488"/>
            <a:ext cx="6302213" cy="4525963"/>
          </a:xfrm>
        </p:spPr>
      </p:pic>
      <p:sp>
        <p:nvSpPr>
          <p:cNvPr id="3" name="Freeform 2"/>
          <p:cNvSpPr/>
          <p:nvPr/>
        </p:nvSpPr>
        <p:spPr>
          <a:xfrm>
            <a:off x="4748259" y="2301240"/>
            <a:ext cx="957072" cy="1639824"/>
          </a:xfrm>
          <a:custGeom>
            <a:avLst/>
            <a:gdLst>
              <a:gd name="connsiteX0" fmla="*/ 128016 w 957072"/>
              <a:gd name="connsiteY0" fmla="*/ 0 h 1639824"/>
              <a:gd name="connsiteX1" fmla="*/ 377952 w 957072"/>
              <a:gd name="connsiteY1" fmla="*/ 414528 h 1639824"/>
              <a:gd name="connsiteX2" fmla="*/ 30480 w 957072"/>
              <a:gd name="connsiteY2" fmla="*/ 737616 h 1639824"/>
              <a:gd name="connsiteX3" fmla="*/ 60960 w 957072"/>
              <a:gd name="connsiteY3" fmla="*/ 829056 h 1639824"/>
              <a:gd name="connsiteX4" fmla="*/ 0 w 957072"/>
              <a:gd name="connsiteY4" fmla="*/ 908304 h 1639824"/>
              <a:gd name="connsiteX5" fmla="*/ 48768 w 957072"/>
              <a:gd name="connsiteY5" fmla="*/ 963168 h 1639824"/>
              <a:gd name="connsiteX6" fmla="*/ 0 w 957072"/>
              <a:gd name="connsiteY6" fmla="*/ 1018032 h 1639824"/>
              <a:gd name="connsiteX7" fmla="*/ 182880 w 957072"/>
              <a:gd name="connsiteY7" fmla="*/ 1219200 h 1639824"/>
              <a:gd name="connsiteX8" fmla="*/ 524256 w 957072"/>
              <a:gd name="connsiteY8" fmla="*/ 1030224 h 1639824"/>
              <a:gd name="connsiteX9" fmla="*/ 822960 w 957072"/>
              <a:gd name="connsiteY9" fmla="*/ 1292352 h 1639824"/>
              <a:gd name="connsiteX10" fmla="*/ 457200 w 957072"/>
              <a:gd name="connsiteY10" fmla="*/ 1530096 h 1639824"/>
              <a:gd name="connsiteX11" fmla="*/ 664464 w 957072"/>
              <a:gd name="connsiteY11" fmla="*/ 1633728 h 1639824"/>
              <a:gd name="connsiteX12" fmla="*/ 792480 w 957072"/>
              <a:gd name="connsiteY12" fmla="*/ 1639824 h 1639824"/>
              <a:gd name="connsiteX13" fmla="*/ 932688 w 957072"/>
              <a:gd name="connsiteY13" fmla="*/ 1621536 h 1639824"/>
              <a:gd name="connsiteX14" fmla="*/ 957072 w 957072"/>
              <a:gd name="connsiteY14" fmla="*/ 1609344 h 163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7072" h="1639824">
                <a:moveTo>
                  <a:pt x="128016" y="0"/>
                </a:moveTo>
                <a:lnTo>
                  <a:pt x="377952" y="414528"/>
                </a:lnTo>
                <a:lnTo>
                  <a:pt x="30480" y="737616"/>
                </a:lnTo>
                <a:lnTo>
                  <a:pt x="60960" y="829056"/>
                </a:lnTo>
                <a:lnTo>
                  <a:pt x="0" y="908304"/>
                </a:lnTo>
                <a:lnTo>
                  <a:pt x="48768" y="963168"/>
                </a:lnTo>
                <a:lnTo>
                  <a:pt x="0" y="1018032"/>
                </a:lnTo>
                <a:lnTo>
                  <a:pt x="182880" y="1219200"/>
                </a:lnTo>
                <a:lnTo>
                  <a:pt x="524256" y="1030224"/>
                </a:lnTo>
                <a:lnTo>
                  <a:pt x="822960" y="1292352"/>
                </a:lnTo>
                <a:lnTo>
                  <a:pt x="457200" y="1530096"/>
                </a:lnTo>
                <a:lnTo>
                  <a:pt x="664464" y="1633728"/>
                </a:lnTo>
                <a:lnTo>
                  <a:pt x="792480" y="1639824"/>
                </a:lnTo>
                <a:lnTo>
                  <a:pt x="932688" y="1621536"/>
                </a:lnTo>
                <a:lnTo>
                  <a:pt x="957072" y="160934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70563" y="2398776"/>
            <a:ext cx="256032" cy="304800"/>
          </a:xfrm>
          <a:custGeom>
            <a:avLst/>
            <a:gdLst>
              <a:gd name="connsiteX0" fmla="*/ 0 w 256032"/>
              <a:gd name="connsiteY0" fmla="*/ 0 h 304800"/>
              <a:gd name="connsiteX1" fmla="*/ 256032 w 256032"/>
              <a:gd name="connsiteY1" fmla="*/ 304800 h 304800"/>
              <a:gd name="connsiteX2" fmla="*/ 256032 w 256032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032" h="304800">
                <a:moveTo>
                  <a:pt x="0" y="0"/>
                </a:moveTo>
                <a:lnTo>
                  <a:pt x="256032" y="304800"/>
                </a:lnTo>
                <a:lnTo>
                  <a:pt x="256032" y="30480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71731" y="3069336"/>
            <a:ext cx="48768" cy="103632"/>
          </a:xfrm>
          <a:custGeom>
            <a:avLst/>
            <a:gdLst>
              <a:gd name="connsiteX0" fmla="*/ 48768 w 48768"/>
              <a:gd name="connsiteY0" fmla="*/ 0 h 103632"/>
              <a:gd name="connsiteX1" fmla="*/ 0 w 48768"/>
              <a:gd name="connsiteY1" fmla="*/ 48768 h 103632"/>
              <a:gd name="connsiteX2" fmla="*/ 48768 w 48768"/>
              <a:gd name="connsiteY2" fmla="*/ 103632 h 10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" h="103632">
                <a:moveTo>
                  <a:pt x="48768" y="0"/>
                </a:moveTo>
                <a:lnTo>
                  <a:pt x="0" y="48768"/>
                </a:lnTo>
                <a:lnTo>
                  <a:pt x="48768" y="10363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44115" y="2398776"/>
            <a:ext cx="950976" cy="1554480"/>
          </a:xfrm>
          <a:custGeom>
            <a:avLst/>
            <a:gdLst>
              <a:gd name="connsiteX0" fmla="*/ 0 w 950976"/>
              <a:gd name="connsiteY0" fmla="*/ 0 h 1554480"/>
              <a:gd name="connsiteX1" fmla="*/ 195072 w 950976"/>
              <a:gd name="connsiteY1" fmla="*/ 323088 h 1554480"/>
              <a:gd name="connsiteX2" fmla="*/ 262128 w 950976"/>
              <a:gd name="connsiteY2" fmla="*/ 262128 h 1554480"/>
              <a:gd name="connsiteX3" fmla="*/ 384048 w 950976"/>
              <a:gd name="connsiteY3" fmla="*/ 408432 h 1554480"/>
              <a:gd name="connsiteX4" fmla="*/ 103632 w 950976"/>
              <a:gd name="connsiteY4" fmla="*/ 713232 h 1554480"/>
              <a:gd name="connsiteX5" fmla="*/ 152400 w 950976"/>
              <a:gd name="connsiteY5" fmla="*/ 768096 h 1554480"/>
              <a:gd name="connsiteX6" fmla="*/ 115824 w 950976"/>
              <a:gd name="connsiteY6" fmla="*/ 816864 h 1554480"/>
              <a:gd name="connsiteX7" fmla="*/ 304800 w 950976"/>
              <a:gd name="connsiteY7" fmla="*/ 1042416 h 1554480"/>
              <a:gd name="connsiteX8" fmla="*/ 371856 w 950976"/>
              <a:gd name="connsiteY8" fmla="*/ 1011936 h 1554480"/>
              <a:gd name="connsiteX9" fmla="*/ 603504 w 950976"/>
              <a:gd name="connsiteY9" fmla="*/ 1328928 h 1554480"/>
              <a:gd name="connsiteX10" fmla="*/ 566928 w 950976"/>
              <a:gd name="connsiteY10" fmla="*/ 1365504 h 1554480"/>
              <a:gd name="connsiteX11" fmla="*/ 688848 w 950976"/>
              <a:gd name="connsiteY11" fmla="*/ 1469136 h 1554480"/>
              <a:gd name="connsiteX12" fmla="*/ 786384 w 950976"/>
              <a:gd name="connsiteY12" fmla="*/ 1517904 h 1554480"/>
              <a:gd name="connsiteX13" fmla="*/ 908304 w 950976"/>
              <a:gd name="connsiteY13" fmla="*/ 1554480 h 1554480"/>
              <a:gd name="connsiteX14" fmla="*/ 950976 w 950976"/>
              <a:gd name="connsiteY14" fmla="*/ 155448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0976" h="1554480">
                <a:moveTo>
                  <a:pt x="0" y="0"/>
                </a:moveTo>
                <a:lnTo>
                  <a:pt x="195072" y="323088"/>
                </a:lnTo>
                <a:lnTo>
                  <a:pt x="262128" y="262128"/>
                </a:lnTo>
                <a:lnTo>
                  <a:pt x="384048" y="408432"/>
                </a:lnTo>
                <a:lnTo>
                  <a:pt x="103632" y="713232"/>
                </a:lnTo>
                <a:lnTo>
                  <a:pt x="152400" y="768096"/>
                </a:lnTo>
                <a:lnTo>
                  <a:pt x="115824" y="816864"/>
                </a:lnTo>
                <a:lnTo>
                  <a:pt x="304800" y="1042416"/>
                </a:lnTo>
                <a:lnTo>
                  <a:pt x="371856" y="1011936"/>
                </a:lnTo>
                <a:lnTo>
                  <a:pt x="603504" y="1328928"/>
                </a:lnTo>
                <a:lnTo>
                  <a:pt x="566928" y="1365504"/>
                </a:lnTo>
                <a:lnTo>
                  <a:pt x="688848" y="1469136"/>
                </a:lnTo>
                <a:lnTo>
                  <a:pt x="786384" y="1517904"/>
                </a:lnTo>
                <a:lnTo>
                  <a:pt x="908304" y="1554480"/>
                </a:lnTo>
                <a:lnTo>
                  <a:pt x="950976" y="155448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45267" y="4440936"/>
            <a:ext cx="115824" cy="176784"/>
          </a:xfrm>
          <a:custGeom>
            <a:avLst/>
            <a:gdLst>
              <a:gd name="connsiteX0" fmla="*/ 0 w 115824"/>
              <a:gd name="connsiteY0" fmla="*/ 0 h 176784"/>
              <a:gd name="connsiteX1" fmla="*/ 109728 w 115824"/>
              <a:gd name="connsiteY1" fmla="*/ 170688 h 176784"/>
              <a:gd name="connsiteX2" fmla="*/ 115824 w 115824"/>
              <a:gd name="connsiteY2" fmla="*/ 176784 h 1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24" h="176784">
                <a:moveTo>
                  <a:pt x="0" y="0"/>
                </a:moveTo>
                <a:lnTo>
                  <a:pt x="109728" y="170688"/>
                </a:lnTo>
                <a:lnTo>
                  <a:pt x="115824" y="17678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61091" y="4696968"/>
            <a:ext cx="316992" cy="664464"/>
          </a:xfrm>
          <a:custGeom>
            <a:avLst/>
            <a:gdLst>
              <a:gd name="connsiteX0" fmla="*/ 0 w 316992"/>
              <a:gd name="connsiteY0" fmla="*/ 0 h 664464"/>
              <a:gd name="connsiteX1" fmla="*/ 140208 w 316992"/>
              <a:gd name="connsiteY1" fmla="*/ 249936 h 664464"/>
              <a:gd name="connsiteX2" fmla="*/ 91440 w 316992"/>
              <a:gd name="connsiteY2" fmla="*/ 262128 h 664464"/>
              <a:gd name="connsiteX3" fmla="*/ 176784 w 316992"/>
              <a:gd name="connsiteY3" fmla="*/ 432816 h 664464"/>
              <a:gd name="connsiteX4" fmla="*/ 237744 w 316992"/>
              <a:gd name="connsiteY4" fmla="*/ 469392 h 664464"/>
              <a:gd name="connsiteX5" fmla="*/ 298704 w 316992"/>
              <a:gd name="connsiteY5" fmla="*/ 573024 h 664464"/>
              <a:gd name="connsiteX6" fmla="*/ 316992 w 316992"/>
              <a:gd name="connsiteY6" fmla="*/ 664464 h 664464"/>
              <a:gd name="connsiteX7" fmla="*/ 292608 w 316992"/>
              <a:gd name="connsiteY7" fmla="*/ 664464 h 664464"/>
              <a:gd name="connsiteX8" fmla="*/ 292608 w 316992"/>
              <a:gd name="connsiteY8" fmla="*/ 664464 h 6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92" h="664464">
                <a:moveTo>
                  <a:pt x="0" y="0"/>
                </a:moveTo>
                <a:lnTo>
                  <a:pt x="140208" y="249936"/>
                </a:lnTo>
                <a:lnTo>
                  <a:pt x="91440" y="262128"/>
                </a:lnTo>
                <a:lnTo>
                  <a:pt x="176784" y="432816"/>
                </a:lnTo>
                <a:lnTo>
                  <a:pt x="237744" y="469392"/>
                </a:lnTo>
                <a:lnTo>
                  <a:pt x="298704" y="573024"/>
                </a:lnTo>
                <a:lnTo>
                  <a:pt x="316992" y="664464"/>
                </a:lnTo>
                <a:lnTo>
                  <a:pt x="292608" y="664464"/>
                </a:lnTo>
                <a:lnTo>
                  <a:pt x="292608" y="66446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547603" y="5538216"/>
            <a:ext cx="256032" cy="274320"/>
          </a:xfrm>
          <a:custGeom>
            <a:avLst/>
            <a:gdLst>
              <a:gd name="connsiteX0" fmla="*/ 0 w 256032"/>
              <a:gd name="connsiteY0" fmla="*/ 0 h 274320"/>
              <a:gd name="connsiteX1" fmla="*/ 256032 w 256032"/>
              <a:gd name="connsiteY1" fmla="*/ 268224 h 274320"/>
              <a:gd name="connsiteX2" fmla="*/ 256032 w 256032"/>
              <a:gd name="connsiteY2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032" h="274320">
                <a:moveTo>
                  <a:pt x="0" y="0"/>
                </a:moveTo>
                <a:lnTo>
                  <a:pt x="256032" y="268224"/>
                </a:lnTo>
                <a:lnTo>
                  <a:pt x="256032" y="27432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46307" y="5763768"/>
            <a:ext cx="188976" cy="201168"/>
          </a:xfrm>
          <a:custGeom>
            <a:avLst/>
            <a:gdLst>
              <a:gd name="connsiteX0" fmla="*/ 0 w 188976"/>
              <a:gd name="connsiteY0" fmla="*/ 0 h 201168"/>
              <a:gd name="connsiteX1" fmla="*/ 182880 w 188976"/>
              <a:gd name="connsiteY1" fmla="*/ 201168 h 201168"/>
              <a:gd name="connsiteX2" fmla="*/ 188976 w 188976"/>
              <a:gd name="connsiteY2" fmla="*/ 195072 h 20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76" h="201168">
                <a:moveTo>
                  <a:pt x="0" y="0"/>
                </a:moveTo>
                <a:lnTo>
                  <a:pt x="182880" y="201168"/>
                </a:lnTo>
                <a:lnTo>
                  <a:pt x="188976" y="19507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010899" y="6001512"/>
            <a:ext cx="408432" cy="128016"/>
          </a:xfrm>
          <a:custGeom>
            <a:avLst/>
            <a:gdLst>
              <a:gd name="connsiteX0" fmla="*/ 0 w 408432"/>
              <a:gd name="connsiteY0" fmla="*/ 0 h 128016"/>
              <a:gd name="connsiteX1" fmla="*/ 54864 w 408432"/>
              <a:gd name="connsiteY1" fmla="*/ 42672 h 128016"/>
              <a:gd name="connsiteX2" fmla="*/ 134112 w 408432"/>
              <a:gd name="connsiteY2" fmla="*/ 97536 h 128016"/>
              <a:gd name="connsiteX3" fmla="*/ 207264 w 408432"/>
              <a:gd name="connsiteY3" fmla="*/ 115824 h 128016"/>
              <a:gd name="connsiteX4" fmla="*/ 292608 w 408432"/>
              <a:gd name="connsiteY4" fmla="*/ 121920 h 128016"/>
              <a:gd name="connsiteX5" fmla="*/ 408432 w 408432"/>
              <a:gd name="connsiteY5" fmla="*/ 128016 h 12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432" h="128016">
                <a:moveTo>
                  <a:pt x="0" y="0"/>
                </a:moveTo>
                <a:lnTo>
                  <a:pt x="54864" y="42672"/>
                </a:lnTo>
                <a:lnTo>
                  <a:pt x="134112" y="97536"/>
                </a:lnTo>
                <a:lnTo>
                  <a:pt x="207264" y="115824"/>
                </a:lnTo>
                <a:lnTo>
                  <a:pt x="292608" y="121920"/>
                </a:lnTo>
                <a:lnTo>
                  <a:pt x="408432" y="12801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69139" y="4477512"/>
            <a:ext cx="377952" cy="792480"/>
          </a:xfrm>
          <a:custGeom>
            <a:avLst/>
            <a:gdLst>
              <a:gd name="connsiteX0" fmla="*/ 0 w 377952"/>
              <a:gd name="connsiteY0" fmla="*/ 0 h 792480"/>
              <a:gd name="connsiteX1" fmla="*/ 109728 w 377952"/>
              <a:gd name="connsiteY1" fmla="*/ 195072 h 792480"/>
              <a:gd name="connsiteX2" fmla="*/ 146304 w 377952"/>
              <a:gd name="connsiteY2" fmla="*/ 316992 h 792480"/>
              <a:gd name="connsiteX3" fmla="*/ 213360 w 377952"/>
              <a:gd name="connsiteY3" fmla="*/ 481584 h 792480"/>
              <a:gd name="connsiteX4" fmla="*/ 298704 w 377952"/>
              <a:gd name="connsiteY4" fmla="*/ 646176 h 792480"/>
              <a:gd name="connsiteX5" fmla="*/ 377952 w 377952"/>
              <a:gd name="connsiteY5" fmla="*/ 768096 h 792480"/>
              <a:gd name="connsiteX6" fmla="*/ 323088 w 377952"/>
              <a:gd name="connsiteY6" fmla="*/ 79248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952" h="792480">
                <a:moveTo>
                  <a:pt x="0" y="0"/>
                </a:moveTo>
                <a:lnTo>
                  <a:pt x="109728" y="195072"/>
                </a:lnTo>
                <a:lnTo>
                  <a:pt x="146304" y="316992"/>
                </a:lnTo>
                <a:lnTo>
                  <a:pt x="213360" y="481584"/>
                </a:lnTo>
                <a:lnTo>
                  <a:pt x="298704" y="646176"/>
                </a:lnTo>
                <a:lnTo>
                  <a:pt x="377952" y="768096"/>
                </a:lnTo>
                <a:lnTo>
                  <a:pt x="323088" y="79248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95731" y="6129528"/>
            <a:ext cx="548640" cy="97536"/>
          </a:xfrm>
          <a:custGeom>
            <a:avLst/>
            <a:gdLst>
              <a:gd name="connsiteX0" fmla="*/ 0 w 548640"/>
              <a:gd name="connsiteY0" fmla="*/ 0 h 97536"/>
              <a:gd name="connsiteX1" fmla="*/ 115824 w 548640"/>
              <a:gd name="connsiteY1" fmla="*/ 60960 h 97536"/>
              <a:gd name="connsiteX2" fmla="*/ 280416 w 548640"/>
              <a:gd name="connsiteY2" fmla="*/ 91440 h 97536"/>
              <a:gd name="connsiteX3" fmla="*/ 475488 w 548640"/>
              <a:gd name="connsiteY3" fmla="*/ 97536 h 97536"/>
              <a:gd name="connsiteX4" fmla="*/ 548640 w 548640"/>
              <a:gd name="connsiteY4" fmla="*/ 85344 h 9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97536">
                <a:moveTo>
                  <a:pt x="0" y="0"/>
                </a:moveTo>
                <a:lnTo>
                  <a:pt x="115824" y="60960"/>
                </a:lnTo>
                <a:lnTo>
                  <a:pt x="280416" y="91440"/>
                </a:lnTo>
                <a:lnTo>
                  <a:pt x="475488" y="97536"/>
                </a:lnTo>
                <a:lnTo>
                  <a:pt x="548640" y="8534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156435" y="4386072"/>
            <a:ext cx="164592" cy="694944"/>
          </a:xfrm>
          <a:custGeom>
            <a:avLst/>
            <a:gdLst>
              <a:gd name="connsiteX0" fmla="*/ 0 w 164592"/>
              <a:gd name="connsiteY0" fmla="*/ 0 h 694944"/>
              <a:gd name="connsiteX1" fmla="*/ 91440 w 164592"/>
              <a:gd name="connsiteY1" fmla="*/ 164592 h 694944"/>
              <a:gd name="connsiteX2" fmla="*/ 140208 w 164592"/>
              <a:gd name="connsiteY2" fmla="*/ 268224 h 694944"/>
              <a:gd name="connsiteX3" fmla="*/ 146304 w 164592"/>
              <a:gd name="connsiteY3" fmla="*/ 445008 h 694944"/>
              <a:gd name="connsiteX4" fmla="*/ 164592 w 164592"/>
              <a:gd name="connsiteY4" fmla="*/ 633984 h 694944"/>
              <a:gd name="connsiteX5" fmla="*/ 164592 w 164592"/>
              <a:gd name="connsiteY5" fmla="*/ 694944 h 694944"/>
              <a:gd name="connsiteX6" fmla="*/ 140208 w 164592"/>
              <a:gd name="connsiteY6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92" h="694944">
                <a:moveTo>
                  <a:pt x="0" y="0"/>
                </a:moveTo>
                <a:lnTo>
                  <a:pt x="91440" y="164592"/>
                </a:lnTo>
                <a:lnTo>
                  <a:pt x="140208" y="268224"/>
                </a:lnTo>
                <a:lnTo>
                  <a:pt x="146304" y="445008"/>
                </a:lnTo>
                <a:lnTo>
                  <a:pt x="164592" y="633984"/>
                </a:lnTo>
                <a:lnTo>
                  <a:pt x="164592" y="694944"/>
                </a:lnTo>
                <a:lnTo>
                  <a:pt x="140208" y="69494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97936" y="647342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 = 3 contour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990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Paleogene</a:t>
            </a:r>
            <a:r>
              <a:rPr lang="en-US" dirty="0"/>
              <a:t> transition from long cool slab to short warm slab occurred rapidly suggesting the long flat slab may have fallen away in pieces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Formation of SAF accompanied by a widening “slab gap”</a:t>
            </a:r>
          </a:p>
        </p:txBody>
      </p:sp>
    </p:spTree>
    <p:extLst>
      <p:ext uri="{BB962C8B-B14F-4D97-AF65-F5344CB8AC3E}">
        <p14:creationId xmlns:p14="http://schemas.microsoft.com/office/powerpoint/2010/main" val="41099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04800"/>
            <a:ext cx="3733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4174515" cy="4525963"/>
          </a:xfrm>
        </p:spPr>
      </p:pic>
      <p:sp>
        <p:nvSpPr>
          <p:cNvPr id="3" name="TextBox 2"/>
          <p:cNvSpPr txBox="1"/>
          <p:nvPr/>
        </p:nvSpPr>
        <p:spPr>
          <a:xfrm>
            <a:off x="67056" y="457200"/>
            <a:ext cx="472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Slabs become aseismic after 1/10 their age at the time of </a:t>
            </a:r>
            <a:r>
              <a:rPr lang="en-US" dirty="0" err="1" smtClean="0"/>
              <a:t>subduction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Laramide</a:t>
            </a:r>
            <a:r>
              <a:rPr lang="en-US" dirty="0" smtClean="0"/>
              <a:t> flat slab was long and cold extending all the way to Colorado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Rapid widespread mid-Cenozoic shortening of the cold slab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Slowing of </a:t>
            </a:r>
            <a:r>
              <a:rPr lang="en-US" dirty="0" err="1" smtClean="0"/>
              <a:t>subduction</a:t>
            </a:r>
            <a:r>
              <a:rPr lang="en-US" dirty="0" smtClean="0"/>
              <a:t> rate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Likely related to westward sweeping </a:t>
            </a:r>
            <a:r>
              <a:rPr lang="en-US" dirty="0" err="1" smtClean="0"/>
              <a:t>magmatism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Indication the </a:t>
            </a:r>
            <a:r>
              <a:rPr lang="en-US" dirty="0"/>
              <a:t>Monterey and </a:t>
            </a:r>
            <a:r>
              <a:rPr lang="en-US" dirty="0" err="1"/>
              <a:t>Arguello</a:t>
            </a:r>
            <a:r>
              <a:rPr lang="en-US" dirty="0"/>
              <a:t> plates break </a:t>
            </a:r>
            <a:r>
              <a:rPr lang="en-US" dirty="0" smtClean="0"/>
              <a:t>free from the </a:t>
            </a:r>
            <a:r>
              <a:rPr lang="en-US" dirty="0" err="1" smtClean="0"/>
              <a:t>Farallon</a:t>
            </a:r>
            <a:r>
              <a:rPr lang="en-US" dirty="0" smtClean="0"/>
              <a:t> plate which broke at 30 Ma and slowed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US" dirty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TAKE HOME POINT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A slab gap formed in the mid-Cenozoic @ northern Mexico causing shortening of the slab and fragmentation by 30 Ma. Continued widening of the slab gap continues to present simultaneous to SAF evolution.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618689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Slab geometry shown in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57400"/>
            <a:ext cx="4495800" cy="3577908"/>
          </a:xfrm>
        </p:spPr>
      </p:pic>
      <p:sp>
        <p:nvSpPr>
          <p:cNvPr id="14" name="TextBox 13"/>
          <p:cNvSpPr txBox="1"/>
          <p:nvPr/>
        </p:nvSpPr>
        <p:spPr>
          <a:xfrm>
            <a:off x="2404872" y="5334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Animations!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756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05" y="3429000"/>
            <a:ext cx="6233695" cy="3390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" y="5638800"/>
            <a:ext cx="3293724" cy="117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990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Early workers – East Pacific Rise slipped beneath NA plate continuing </a:t>
            </a:r>
            <a:r>
              <a:rPr lang="en-US" dirty="0" err="1" smtClean="0"/>
              <a:t>precollision</a:t>
            </a:r>
            <a:r>
              <a:rPr lang="en-US" dirty="0" smtClean="0"/>
              <a:t> geometry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Dickinson and Snyder (1979) – Proposed triangular slab-free region (“slab window”)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This study</a:t>
            </a:r>
            <a:r>
              <a:rPr lang="en-US" dirty="0" smtClean="0"/>
              <a:t> – Propose development of a “slab gap” – region of no slab bordered by coherent slabs to the north and south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Fragmentation of slabs occurred before the ridge arrived at the trench (before the slab window formed)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50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How </a:t>
            </a:r>
            <a:r>
              <a:rPr lang="en-US" dirty="0"/>
              <a:t>long do slabs last after being </a:t>
            </a:r>
            <a:r>
              <a:rPr lang="en-US" dirty="0" err="1"/>
              <a:t>subducted</a:t>
            </a:r>
            <a:r>
              <a:rPr lang="en-US" dirty="0"/>
              <a:t>?</a:t>
            </a:r>
          </a:p>
          <a:p>
            <a:pPr marL="685800" lvl="1"/>
            <a:r>
              <a:rPr lang="en-US" dirty="0">
                <a:sym typeface="Wingdings" pitchFamily="2" charset="2"/>
              </a:rPr>
              <a:t>How long do they last as a coherent body before they disaggregate?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dirty="0"/>
              <a:t>How long are they detectable as a mantle seismic velocity anomaly? (high velocity </a:t>
            </a:r>
            <a:r>
              <a:rPr lang="en-US" dirty="0">
                <a:sym typeface="Wingdings" pitchFamily="2" charset="2"/>
              </a:rPr>
              <a:t> cold material)</a:t>
            </a:r>
          </a:p>
          <a:p>
            <a:pPr marL="285750" indent="-285750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31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>
            <a:normAutofit/>
          </a:bodyPr>
          <a:lstStyle/>
          <a:p>
            <a:r>
              <a:rPr lang="en-US" dirty="0" smtClean="0"/>
              <a:t>Sea-Floor Spreading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92" y="1371600"/>
            <a:ext cx="5486400" cy="5453417"/>
          </a:xfrm>
        </p:spPr>
      </p:pic>
      <p:sp>
        <p:nvSpPr>
          <p:cNvPr id="3" name="TextBox 2"/>
          <p:cNvSpPr txBox="1"/>
          <p:nvPr/>
        </p:nvSpPr>
        <p:spPr>
          <a:xfrm>
            <a:off x="152400" y="1219200"/>
            <a:ext cx="3429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This study </a:t>
            </a:r>
            <a:r>
              <a:rPr lang="en-US" dirty="0"/>
              <a:t>– New compilation and interpretation of Atwater and </a:t>
            </a:r>
            <a:r>
              <a:rPr lang="en-US" dirty="0" err="1"/>
              <a:t>Severinghaus</a:t>
            </a:r>
            <a:r>
              <a:rPr lang="en-US" dirty="0"/>
              <a:t> (1989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Shaded region – Sea floor formed at 35 Ma shows shape of east pacific rise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Isochron</a:t>
            </a:r>
            <a:r>
              <a:rPr lang="en-US" dirty="0" smtClean="0"/>
              <a:t> patterns indicate </a:t>
            </a:r>
            <a:r>
              <a:rPr lang="en-US" dirty="0" err="1" smtClean="0"/>
              <a:t>Farallon</a:t>
            </a:r>
            <a:r>
              <a:rPr lang="en-US" dirty="0" smtClean="0"/>
              <a:t> plate was broken throughout the Cenozoic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Trace of Pacific-Vancouver- </a:t>
            </a:r>
            <a:r>
              <a:rPr lang="en-US" dirty="0" err="1" smtClean="0"/>
              <a:t>Farallon</a:t>
            </a:r>
            <a:r>
              <a:rPr lang="en-US" dirty="0" smtClean="0"/>
              <a:t> triple junction – zigzag pattern indicates triple junction migrated north and south many times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Shearing of plates at common plate boundary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305800" y="28956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305800" y="3041904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5800" y="2895600"/>
            <a:ext cx="0" cy="146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44968" y="271873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35 Ma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8125968" y="2968752"/>
            <a:ext cx="17983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5600" y="4191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6" idx="2"/>
          </p:cNvCxnSpPr>
          <p:nvPr/>
        </p:nvCxnSpPr>
        <p:spPr>
          <a:xfrm flipV="1">
            <a:off x="3429000" y="4381500"/>
            <a:ext cx="3276600" cy="1028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30168" y="1066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Pacific plate </a:t>
            </a:r>
            <a:r>
              <a:rPr lang="en-US" dirty="0" err="1"/>
              <a:t>i</a:t>
            </a:r>
            <a:r>
              <a:rPr lang="en-US" dirty="0" err="1" smtClean="0"/>
              <a:t>sochrons</a:t>
            </a:r>
            <a:r>
              <a:rPr lang="en-US" dirty="0" smtClean="0"/>
              <a:t>, fracture zones, and </a:t>
            </a:r>
            <a:r>
              <a:rPr lang="en-US" dirty="0" err="1" smtClean="0"/>
              <a:t>pseudofaults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Anomaly Profiles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5615128" cy="4525963"/>
          </a:xfrm>
        </p:spPr>
      </p:pic>
      <p:sp>
        <p:nvSpPr>
          <p:cNvPr id="3" name="TextBox 2"/>
          <p:cNvSpPr txBox="1"/>
          <p:nvPr/>
        </p:nvSpPr>
        <p:spPr>
          <a:xfrm>
            <a:off x="152400" y="1600200"/>
            <a:ext cx="312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(a</a:t>
            </a:r>
            <a:r>
              <a:rPr lang="en-US" dirty="0"/>
              <a:t>)</a:t>
            </a:r>
            <a:r>
              <a:rPr lang="en-US" dirty="0" smtClean="0"/>
              <a:t> Magnetic anomaly profiles offshore of SF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(b) </a:t>
            </a:r>
            <a:r>
              <a:rPr lang="en-US" dirty="0" err="1" smtClean="0"/>
              <a:t>Isochron</a:t>
            </a:r>
            <a:r>
              <a:rPr lang="en-US" dirty="0" smtClean="0"/>
              <a:t> interpretation of magnetic anomalies in (a)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Indication of slab fracture at 30 Ma based on changes in rates and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Heat Conduction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52800"/>
            <a:ext cx="4724400" cy="3267075"/>
          </a:xfrm>
        </p:spPr>
      </p:pic>
      <p:sp>
        <p:nvSpPr>
          <p:cNvPr id="3" name="TextBox 2"/>
          <p:cNvSpPr txBox="1"/>
          <p:nvPr/>
        </p:nvSpPr>
        <p:spPr>
          <a:xfrm>
            <a:off x="304800" y="1828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Subducting</a:t>
            </a:r>
            <a:r>
              <a:rPr lang="en-US" dirty="0" smtClean="0"/>
              <a:t> oceanic lithosphere warms and thins in a time proportional to its thickness squared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Warming time of the slab is proportional to its age when it’s </a:t>
            </a:r>
            <a:r>
              <a:rPr lang="en-US" dirty="0" err="1" smtClean="0"/>
              <a:t>subducted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Mathematical Modeling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200"/>
            <a:ext cx="2714502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9200"/>
            <a:ext cx="11620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692021"/>
            <a:ext cx="6019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= time since </a:t>
            </a:r>
            <a:r>
              <a:rPr lang="en-US" dirty="0" err="1" smtClean="0"/>
              <a:t>subduction</a:t>
            </a:r>
            <a:r>
              <a:rPr lang="en-US" dirty="0" smtClean="0"/>
              <a:t> divided by 1/10 the age of a point when it </a:t>
            </a:r>
            <a:r>
              <a:rPr lang="en-US" dirty="0" err="1" smtClean="0"/>
              <a:t>subducted</a:t>
            </a:r>
            <a:endParaRPr lang="en-US" dirty="0" smtClean="0"/>
          </a:p>
          <a:p>
            <a:r>
              <a:rPr lang="en-US" dirty="0" smtClean="0"/>
              <a:t>A = age of the  magnetic anomaly</a:t>
            </a:r>
            <a:endParaRPr lang="en-US" dirty="0"/>
          </a:p>
          <a:p>
            <a:r>
              <a:rPr lang="en-US" dirty="0" smtClean="0"/>
              <a:t>T = time since </a:t>
            </a:r>
            <a:r>
              <a:rPr lang="en-US" dirty="0" err="1" smtClean="0"/>
              <a:t>subduction</a:t>
            </a:r>
            <a:endParaRPr lang="en-US" dirty="0"/>
          </a:p>
          <a:p>
            <a:r>
              <a:rPr lang="en-US" dirty="0" smtClean="0"/>
              <a:t>C = the age of the map being constructed</a:t>
            </a:r>
          </a:p>
          <a:p>
            <a:endParaRPr lang="en-US" dirty="0" smtClean="0"/>
          </a:p>
          <a:p>
            <a:r>
              <a:rPr lang="en-US" dirty="0" smtClean="0"/>
              <a:t>Lag time – time for slab tops to travel through overriding plate</a:t>
            </a:r>
          </a:p>
          <a:p>
            <a:r>
              <a:rPr lang="en-US" dirty="0"/>
              <a:t>	</a:t>
            </a:r>
            <a:r>
              <a:rPr lang="en-US" dirty="0" smtClean="0"/>
              <a:t>200 km added to slab lengths to approximate lag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Empirical studies of modern </a:t>
            </a:r>
            <a:r>
              <a:rPr lang="en-US" dirty="0" err="1" smtClean="0"/>
              <a:t>Wadati-Benioff</a:t>
            </a:r>
            <a:r>
              <a:rPr lang="en-US" dirty="0" smtClean="0"/>
              <a:t> zones shows relationship between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Seismic slab length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Subduction</a:t>
            </a:r>
            <a:r>
              <a:rPr lang="en-US" dirty="0" smtClean="0"/>
              <a:t> rate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Age on entry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own-dip length of modern seismic zones </a:t>
            </a:r>
            <a:r>
              <a:rPr lang="en-US" dirty="0" err="1" smtClean="0"/>
              <a:t>vs</a:t>
            </a:r>
            <a:r>
              <a:rPr lang="en-US" dirty="0" smtClean="0"/>
              <a:t> convergence rate x age of </a:t>
            </a:r>
            <a:r>
              <a:rPr lang="en-US" dirty="0" err="1" smtClean="0"/>
              <a:t>subducting</a:t>
            </a:r>
            <a:r>
              <a:rPr lang="en-US" dirty="0" smtClean="0"/>
              <a:t> lithosphere at the trench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415534"/>
            <a:ext cx="990600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&lt;30° dip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39000" y="1784866"/>
            <a:ext cx="457200" cy="729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2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3501892" cy="4525963"/>
          </a:xfrm>
        </p:spPr>
      </p:pic>
      <p:sp>
        <p:nvSpPr>
          <p:cNvPr id="3" name="TextBox 2"/>
          <p:cNvSpPr txBox="1"/>
          <p:nvPr/>
        </p:nvSpPr>
        <p:spPr>
          <a:xfrm>
            <a:off x="76200" y="2286000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Reconstruct </a:t>
            </a:r>
            <a:r>
              <a:rPr lang="en-US" dirty="0" err="1" smtClean="0"/>
              <a:t>isochrons</a:t>
            </a:r>
            <a:r>
              <a:rPr lang="en-US" dirty="0" smtClean="0"/>
              <a:t> on </a:t>
            </a:r>
            <a:r>
              <a:rPr lang="en-US" dirty="0" err="1" smtClean="0"/>
              <a:t>subducted</a:t>
            </a:r>
            <a:r>
              <a:rPr lang="en-US" dirty="0" smtClean="0"/>
              <a:t> plates using magnetic anomalies recorded in the Pacific Plate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Mapping the thermal state of slabs</a:t>
            </a:r>
          </a:p>
          <a:p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Must know approximate location of western edge of NA through the Cenozoic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Reconstructed continental shelf-edge positions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34000" y="4191000"/>
            <a:ext cx="19050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4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State of the Slab Through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8229600" cy="3816746"/>
          </a:xfrm>
        </p:spPr>
      </p:pic>
      <p:sp>
        <p:nvSpPr>
          <p:cNvPr id="3" name="TextBox 2"/>
          <p:cNvSpPr txBox="1"/>
          <p:nvPr/>
        </p:nvSpPr>
        <p:spPr>
          <a:xfrm>
            <a:off x="76200" y="9144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Examples from 20 Ma reconstruction for constructing contours of S in the slab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Map of reconstructed </a:t>
            </a:r>
            <a:r>
              <a:rPr lang="en-US" dirty="0" err="1" smtClean="0"/>
              <a:t>isochrons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Map of time since </a:t>
            </a:r>
            <a:r>
              <a:rPr lang="en-US" dirty="0" err="1" smtClean="0"/>
              <a:t>subduction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Map of age upon entry (subtract values in (b) &amp; reconstruction age (20 Ma) from (a)</a:t>
            </a:r>
          </a:p>
          <a:p>
            <a:pPr marL="342900" indent="-342900">
              <a:buAutoNum type="alphaLcParenBoth"/>
            </a:pPr>
            <a:endParaRPr lang="en-US" dirty="0"/>
          </a:p>
          <a:p>
            <a:r>
              <a:rPr lang="en-US" b="1" dirty="0" smtClean="0"/>
              <a:t>Star</a:t>
            </a:r>
            <a:r>
              <a:rPr lang="en-US" dirty="0" smtClean="0"/>
              <a:t> – anomaly at 33 Ma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subducted</a:t>
            </a:r>
            <a:r>
              <a:rPr lang="en-US" dirty="0" smtClean="0"/>
              <a:t> for 10 </a:t>
            </a:r>
            <a:r>
              <a:rPr lang="en-US" dirty="0" err="1" smtClean="0"/>
              <a:t>m.y</a:t>
            </a:r>
            <a:r>
              <a:rPr lang="en-US" dirty="0" smtClean="0"/>
              <a:t>. @ 20 Ma </a:t>
            </a:r>
            <a:r>
              <a:rPr lang="en-US" dirty="0" smtClean="0">
                <a:sym typeface="Wingdings" pitchFamily="2" charset="2"/>
              </a:rPr>
              <a:t> 3 </a:t>
            </a:r>
            <a:r>
              <a:rPr lang="en-US" dirty="0" err="1" smtClean="0">
                <a:sym typeface="Wingdings" pitchFamily="2" charset="2"/>
              </a:rPr>
              <a:t>m.y</a:t>
            </a:r>
            <a:r>
              <a:rPr lang="en-US" dirty="0" smtClean="0">
                <a:sym typeface="Wingdings" pitchFamily="2" charset="2"/>
              </a:rPr>
              <a:t>. old when </a:t>
            </a:r>
            <a:r>
              <a:rPr lang="en-US" dirty="0" err="1" smtClean="0">
                <a:sym typeface="Wingdings" pitchFamily="2" charset="2"/>
              </a:rPr>
              <a:t>subducted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Thermal state S = 33  </a:t>
            </a:r>
            <a:r>
              <a:rPr lang="en-US" dirty="0" err="1" smtClean="0">
                <a:sym typeface="Wingdings" pitchFamily="2" charset="2"/>
              </a:rPr>
              <a:t>subducted</a:t>
            </a:r>
            <a:r>
              <a:rPr lang="en-US" dirty="0" smtClean="0">
                <a:sym typeface="Wingdings" pitchFamily="2" charset="2"/>
              </a:rPr>
              <a:t> 33 times longer than normal to become aseismic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2069592" y="4197096"/>
            <a:ext cx="76200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788408" y="4207764"/>
            <a:ext cx="76200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495032" y="4197096"/>
            <a:ext cx="76200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829</Words>
  <Application>Microsoft Office PowerPoint</Application>
  <PresentationFormat>On-screen Show (4:3)</PresentationFormat>
  <Paragraphs>131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Cenozoic geometry and thermal state of the subducting slabs beneath western North America</vt:lpstr>
      <vt:lpstr>Introduction</vt:lpstr>
      <vt:lpstr>Questions</vt:lpstr>
      <vt:lpstr>Sea-Floor Spreading</vt:lpstr>
      <vt:lpstr>Magnetic Anomaly Profiles</vt:lpstr>
      <vt:lpstr>Simple Heat Conduction Theory</vt:lpstr>
      <vt:lpstr>Mathematical Modeling</vt:lpstr>
      <vt:lpstr>Thermal Modeling</vt:lpstr>
      <vt:lpstr>Thermal State of the Slab Through Time</vt:lpstr>
      <vt:lpstr>50-Ma Reconstruction</vt:lpstr>
      <vt:lpstr>35-Ma Reconstruction</vt:lpstr>
      <vt:lpstr>30-Ma Reconstruction</vt:lpstr>
      <vt:lpstr>20-Ma Reconstruction</vt:lpstr>
      <vt:lpstr>10-Ma Reconstruction</vt:lpstr>
      <vt:lpstr>0-Ma Reconstruction</vt:lpstr>
      <vt:lpstr>Summary of Reconstructions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Cenozoic geometry and thermal state of the subducting slabs beneath western North America</dc:title>
  <dc:creator>James McNeil</dc:creator>
  <cp:lastModifiedBy>James McNeil</cp:lastModifiedBy>
  <cp:revision>33</cp:revision>
  <dcterms:created xsi:type="dcterms:W3CDTF">2020-03-25T05:15:13Z</dcterms:created>
  <dcterms:modified xsi:type="dcterms:W3CDTF">2020-03-25T17:06:19Z</dcterms:modified>
</cp:coreProperties>
</file>